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57" r:id="rId11"/>
    <p:sldId id="268" r:id="rId12"/>
    <p:sldId id="269" r:id="rId13"/>
    <p:sldId id="270" r:id="rId14"/>
    <p:sldId id="271" r:id="rId15"/>
    <p:sldId id="285" r:id="rId16"/>
    <p:sldId id="286" r:id="rId17"/>
    <p:sldId id="272" r:id="rId18"/>
    <p:sldId id="273" r:id="rId19"/>
    <p:sldId id="275" r:id="rId20"/>
    <p:sldId id="276" r:id="rId21"/>
    <p:sldId id="278" r:id="rId22"/>
    <p:sldId id="279" r:id="rId23"/>
    <p:sldId id="280" r:id="rId24"/>
    <p:sldId id="281" r:id="rId25"/>
    <p:sldId id="283" r:id="rId26"/>
    <p:sldId id="292" r:id="rId27"/>
    <p:sldId id="293" r:id="rId28"/>
    <p:sldId id="294" r:id="rId29"/>
    <p:sldId id="295" r:id="rId30"/>
    <p:sldId id="296" r:id="rId31"/>
    <p:sldId id="298" r:id="rId32"/>
    <p:sldId id="297" r:id="rId33"/>
    <p:sldId id="277" r:id="rId34"/>
    <p:sldId id="287" r:id="rId35"/>
    <p:sldId id="266" r:id="rId36"/>
    <p:sldId id="267" r:id="rId37"/>
    <p:sldId id="288" r:id="rId38"/>
    <p:sldId id="289" r:id="rId39"/>
    <p:sldId id="290" r:id="rId40"/>
    <p:sldId id="291" r:id="rId41"/>
    <p:sldId id="284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375DD-9A61-44E6-BF3A-7BEF5AA694FF}" type="datetimeFigureOut">
              <a:rPr lang="en-NZ" smtClean="0"/>
              <a:pPr/>
              <a:t>4/04/2011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5CF8-8D1F-4556-A911-CBE80484B043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Sequence analysis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FINDING STRUCTURES AND PATTERNS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</a:t>
            </a:r>
            <a:endParaRPr lang="en-N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654" y="1491580"/>
            <a:ext cx="5940730" cy="438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395" y="404664"/>
            <a:ext cx="4872877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129271" cy="45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525860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7000019" cy="466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348955" cy="556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is a protein?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Yeast proteins typically around 466 amino acids</a:t>
            </a:r>
          </a:p>
          <a:p>
            <a:r>
              <a:rPr lang="en-US" dirty="0" err="1" smtClean="0"/>
              <a:t>Titins</a:t>
            </a:r>
            <a:r>
              <a:rPr lang="en-US" dirty="0" smtClean="0"/>
              <a:t> (muscle </a:t>
            </a:r>
            <a:r>
              <a:rPr lang="en-US" dirty="0" err="1" smtClean="0"/>
              <a:t>sarcomere</a:t>
            </a:r>
            <a:r>
              <a:rPr lang="en-US" dirty="0" smtClean="0"/>
              <a:t>) 27,000 residues</a:t>
            </a:r>
          </a:p>
          <a:p>
            <a:r>
              <a:rPr lang="en-US" dirty="0" smtClean="0"/>
              <a:t>Nascent protein</a:t>
            </a:r>
          </a:p>
          <a:p>
            <a:pPr lvl="1"/>
            <a:r>
              <a:rPr lang="en-US" dirty="0" smtClean="0"/>
              <a:t>Just translated</a:t>
            </a:r>
          </a:p>
          <a:p>
            <a:pPr lvl="1"/>
            <a:r>
              <a:rPr lang="en-US" dirty="0" smtClean="0"/>
              <a:t>Maybe modified: e.g. sugar molecules attached</a:t>
            </a:r>
          </a:p>
          <a:p>
            <a:pPr lvl="1"/>
            <a:r>
              <a:rPr lang="en-US" dirty="0" smtClean="0"/>
              <a:t>Transported to where it is needed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sequence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68 ABP1_MAIZE     38 AUXIN-BINDING PROTEIN 1 PRECURSOR (ABP).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MAPDLSELAAAAAARGAYLAGVGVAVLLAASFLPVAESSCVRDNSLVRDISQMPQSSYGIEGLSHITV…</a:t>
            </a:r>
            <a:endParaRPr lang="en-N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sequence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68 ABP1_MAIZE     38 AUXIN-BINDING PROTEIN 1 PRECURSOR (ABP).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MAPDLSELAAAAAARGAYLAGVGVAVLLAASFLPVAESSCVRDNSLVRDISQMPQSSYGIEGLSHITV…</a:t>
            </a:r>
            <a:endParaRPr lang="en-N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peptide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68 ABP1_MAIZE     38 AUXIN-BINDING PROTEIN 1 PRECURSOR (ABP).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MAPDLSELAAAAAARGAYLAGVGVAVLLAASFLPVAESS</a:t>
            </a:r>
            <a:r>
              <a:rPr lang="en-US" dirty="0" smtClean="0">
                <a:solidFill>
                  <a:srgbClr val="C00000"/>
                </a:solidFill>
              </a:rPr>
              <a:t>CVRDNSLVRDISQMPQSSYGIEGLSHITV…</a:t>
            </a:r>
            <a:endParaRPr lang="en-N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combinatorics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Like a language composed from an alphabet, the letters are the basic building blocks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Letters</a:t>
            </a:r>
            <a:r>
              <a:rPr lang="en-US" dirty="0" smtClean="0"/>
              <a:t> combine to form words</a:t>
            </a:r>
          </a:p>
          <a:p>
            <a:pPr lvl="2"/>
            <a:r>
              <a:rPr lang="en-US" dirty="0" smtClean="0"/>
              <a:t>Nucleotides; amino acids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Words</a:t>
            </a:r>
            <a:r>
              <a:rPr lang="en-US" dirty="0" smtClean="0"/>
              <a:t> combine to form phrases</a:t>
            </a:r>
          </a:p>
          <a:p>
            <a:pPr lvl="2"/>
            <a:r>
              <a:rPr lang="en-US" dirty="0" smtClean="0"/>
              <a:t>binding regions/flanking; alpha-helices/beta-sheets</a:t>
            </a:r>
          </a:p>
          <a:p>
            <a:pPr lvl="1"/>
            <a:r>
              <a:rPr lang="en-US" dirty="0" smtClean="0"/>
              <a:t>phrases combine to form </a:t>
            </a:r>
            <a:r>
              <a:rPr lang="en-US" dirty="0" smtClean="0">
                <a:solidFill>
                  <a:srgbClr val="C00000"/>
                </a:solidFill>
              </a:rPr>
              <a:t>sentences</a:t>
            </a:r>
          </a:p>
          <a:p>
            <a:pPr lvl="2"/>
            <a:r>
              <a:rPr lang="en-US" dirty="0" smtClean="0"/>
              <a:t>Genes; proteins</a:t>
            </a:r>
          </a:p>
          <a:p>
            <a:pPr lvl="1"/>
            <a:r>
              <a:rPr lang="en-US" dirty="0" smtClean="0"/>
              <a:t>Sentences form </a:t>
            </a:r>
            <a:r>
              <a:rPr lang="en-US" dirty="0" smtClean="0">
                <a:solidFill>
                  <a:srgbClr val="C00000"/>
                </a:solidFill>
              </a:rPr>
              <a:t>paragraphs/discourses</a:t>
            </a:r>
          </a:p>
          <a:p>
            <a:pPr lvl="2"/>
            <a:r>
              <a:rPr lang="en-US" dirty="0" smtClean="0"/>
              <a:t>Genomes; functions/organisms </a:t>
            </a:r>
            <a:endParaRPr lang="en-N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 peptide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peptide chain</a:t>
            </a:r>
          </a:p>
          <a:p>
            <a:pPr lvl="1"/>
            <a:r>
              <a:rPr lang="en-US" dirty="0" smtClean="0"/>
              <a:t>3 to 60 residues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 peptide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Short peptide chain</a:t>
            </a:r>
          </a:p>
          <a:p>
            <a:pPr lvl="1"/>
            <a:r>
              <a:rPr lang="en-US" dirty="0" smtClean="0"/>
              <a:t>3 to 60 residues</a:t>
            </a:r>
          </a:p>
          <a:p>
            <a:r>
              <a:rPr lang="en-US" dirty="0" smtClean="0"/>
              <a:t>Directs the transport of the protein</a:t>
            </a:r>
          </a:p>
          <a:p>
            <a:pPr lvl="1"/>
            <a:r>
              <a:rPr lang="en-US" dirty="0" smtClean="0"/>
              <a:t>Nucleus</a:t>
            </a:r>
          </a:p>
          <a:p>
            <a:pPr lvl="1"/>
            <a:r>
              <a:rPr lang="en-US" dirty="0" smtClean="0"/>
              <a:t>Endoplasmic reticulum</a:t>
            </a:r>
          </a:p>
          <a:p>
            <a:pPr lvl="1"/>
            <a:r>
              <a:rPr lang="en-US" dirty="0" smtClean="0"/>
              <a:t>Mitochondrial matrix</a:t>
            </a:r>
          </a:p>
          <a:p>
            <a:pPr lvl="1"/>
            <a:r>
              <a:rPr lang="en-US" dirty="0" smtClean="0"/>
              <a:t>Chloroplasts</a:t>
            </a:r>
          </a:p>
          <a:p>
            <a:pPr lvl="1"/>
            <a:r>
              <a:rPr lang="en-US" dirty="0" smtClean="0"/>
              <a:t>Etc</a:t>
            </a:r>
          </a:p>
          <a:p>
            <a:r>
              <a:rPr lang="en-US" dirty="0" smtClean="0"/>
              <a:t>Where it can go affects what it can do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NZ" dirty="0" smtClean="0">
                <a:latin typeface="Courier New" pitchFamily="49" charset="0"/>
                <a:cs typeface="Courier New" pitchFamily="49" charset="0"/>
              </a:rPr>
              <a:t> 50 11S3_HELAN     20 11S GLOBULIN SEED STORAGE PROTEIN G3 PRECURSOR (HELIANTH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MASKATLLLAFTLLFATCIARHQQRQQQQNQCQLQNIEALEPIEVIQAEA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SSSSSSSSSSSSSSSSSSSSCMMMMMMMMMMMMMMMMMMMMMMMMMMMMM</a:t>
            </a:r>
          </a:p>
          <a:p>
            <a:r>
              <a:rPr lang="pt-BR" dirty="0" smtClean="0">
                <a:latin typeface="Courier New" pitchFamily="49" charset="0"/>
                <a:cs typeface="Courier New" pitchFamily="49" charset="0"/>
              </a:rPr>
              <a:t>   51 11SB_CUCMA     21 11S GLOBULIN BETA SUBUNIT PRECURSOR.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MARSSLFTFLCLAVFINGCLSQIEQQSPWEFQGSEVWQQHRYQSPRACRLE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SSSSSSSSSSSSSSSSSSSSSCMMMMMMMMMMMMMMMMMMMMMMMMMMMMM</a:t>
            </a:r>
          </a:p>
          <a:p>
            <a:r>
              <a:rPr lang="en-NZ" dirty="0" smtClean="0">
                <a:latin typeface="Courier New" pitchFamily="49" charset="0"/>
                <a:cs typeface="Courier New" pitchFamily="49" charset="0"/>
              </a:rPr>
              <a:t>   54 1B39_HUMAN     24 HLA CLASS I HISTOCOMPATIBILITY ANTIGEN, BW-42 B*4201 ALP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MLVMAPRTVLLLLSAALALTETWAGSHSMRYFYTSVSRPGRGEPRFISVGYVDD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SSSSSSSSSSSSSSSSSSSSSSSSCMMMMMMMMMMMMMMMMMMMMMMMMMMMMM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   52 21KD_DAUCA     22 21 KD PROTEIN PRECURSOR (1.2 PROTEIN).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MKLSKSTLVFSALLVILAAASAAPANQFIKTSCTLTTYPAVCEQSLSAYAKT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SSSSSSSSSSSSSSSSSSSSSSCMMMMMMMMMMMMMMMMMMMMMMMMMMMMM</a:t>
            </a:r>
          </a:p>
          <a:p>
            <a:r>
              <a:rPr lang="en-NZ" dirty="0" smtClean="0">
                <a:latin typeface="Courier New" pitchFamily="49" charset="0"/>
                <a:cs typeface="Courier New" pitchFamily="49" charset="0"/>
              </a:rPr>
              <a:t>   51 2SS3_ARATH     21 2S SEED STORAGE PROTEIN 3 PRECURSOR (2S ALBUMIN STORAGE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MANKLFLVCATLALCFLLTNASIYRTVVEFEEDDASNPVGPRQRCQKEFQQ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SSSSSSSSSSSSSSSSSSSSSCMMMMMMMMMMMMMMMMMMMMMMMMMMMMM</a:t>
            </a:r>
          </a:p>
          <a:p>
            <a:r>
              <a:rPr lang="en-NZ" dirty="0" smtClean="0">
                <a:latin typeface="Courier New" pitchFamily="49" charset="0"/>
                <a:cs typeface="Courier New" pitchFamily="49" charset="0"/>
              </a:rPr>
              <a:t>   55 2SS8_HELAN     25 ALBUMIN 8 PRECURSOR (METHIONINE-RICH 2S PROTEIN) (SFA8).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MARFSIVFAAAGVLLLVAMAPVSEASTTTIITTIIEENPYGRGRTESGCYQQMEE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SSSSSSSSSSSSSSSSSSSSSSSSSCMMMMMMMMMMMMMMMMMMMMMMMMMMMMM</a:t>
            </a:r>
            <a:endParaRPr lang="en-N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MASKATLLLAFTLLFATCIARHQQRQQQQNQCQLQNIEALEPIEVIQAEA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SSSSSSSSSSSSSSSSSSSSCMMMMMMMMMMMMMMMMMMMMMMMMMMMMM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MARSSLFTFLCLAVFINGCLSQIEQQSPWEFQGSEVWQQHRYQSPRACRLE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SSSSSSSSSSSSSSSSSSSSSCMMMMMMMMMMMMMMMMMMMMMMMMMMMMM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MLVMAPRTVLLLLSAALALTETWAGSHSMRYFYTSVSRPGRGEPRFISVGYVDD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SSSSSSSSSSSSSSSSSSSSSSSSCMMMMMMMMMMMMMMMMMMMMMMMMMMMMM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MKLSKSTLVFSALLVILAAASAAPANQFIKTSCTLTTYPAVCEQSLSAYAKT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SSSSSSSSSSSSSSSSSSSSSSCMMMMMMMMMMMMMMMMMMMMMMMMMMMMM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MANKLFLVCATLALCFLLTNASIYRTVVEFEEDDASNPVGPRQRCQKEFQQ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SSSSSSSSSSSSSSSSSSSSSCMMMMMMMMMMMMMMMMMMMMMMMMMMMMM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MARFSIVFAAAGVLLLVAMAPVSEASTTTIITTIIEENPYGRGRTESGCYQQMEE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SSSSSSSSSSSSSSSSSSSSSSSSSCMMMMMMMMMMMMMMMMMMMMMMMMMMMMM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MAKISVAAAALLVLMALGHATAFRATVTTTVVEEENQEECREQMQRQQMLSH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SSSSSSSSSSSSSSSSSSSSSSCMMMMMMMMMMMMMMMMMMMMMMMMMMMMM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signal peptide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MASKATLLLAFTLLFATCIAR HQQRQQQQNQCQLQNIEALEPIEVIQAEA…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MARSSLFTFLCLAVFINGCLSQ IEQQSPWEFQGSEVWQQHRYQSPRACRLE…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MLVMAPRTVLLLLSAALALTETWAG SHSMRYFYTSVSRPGRGEPRFISVGYVDD…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MKLSKSTLVFSALLVILAAASAA PANQFIKTSCTLTTYPAVCEQSLSAYAKT…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MANKLFLVCATLALCFLLTNAS IYRTVVEFEEDDASNPVGPRQRCQKEFQQ…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MARFSIVFAAAGVLLLVAMAPVSEAS TTTIITTIIEENPYGRGRTESGCYQQMEE…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MAKISVAAAALLVLMALGHATAF RATVTTTVVEEENQEECREQMQRQQMLSH…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MGNNCYNVVVIVLLLVGCEKVGAVQ NSCDNCQPGTFCRKYNPVCKSCPPSTFSS…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MPRVPSASATGSSALLSLLCAFSLGRAAPFQ LTILHTNDVHARVEETNQDSGKCFTQSFA…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MCPRAARAPATLLLALGAVLWPAAGAW ELTILHTNDVHSRLEQTSEDSSKCVNASR…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the end of the signal peptide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characterize the signal peptide, or the cleavage point, or the start of the mature protein</a:t>
            </a:r>
          </a:p>
          <a:p>
            <a:pPr lvl="1"/>
            <a:r>
              <a:rPr lang="en-US" dirty="0" smtClean="0"/>
              <a:t>Position?</a:t>
            </a:r>
          </a:p>
          <a:p>
            <a:pPr lvl="1"/>
            <a:r>
              <a:rPr lang="en-US" dirty="0" smtClean="0"/>
              <a:t>Pattern?</a:t>
            </a:r>
          </a:p>
          <a:p>
            <a:pPr lvl="1"/>
            <a:r>
              <a:rPr lang="en-US" dirty="0" smtClean="0"/>
              <a:t>Electrochemical properties?</a:t>
            </a:r>
          </a:p>
          <a:p>
            <a:pPr lvl="1"/>
            <a:r>
              <a:rPr lang="en-US" dirty="0" smtClean="0"/>
              <a:t>Some combination of all these?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12776"/>
            <a:ext cx="60960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07582" y="6093296"/>
            <a:ext cx="2832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1418 samples; µ-length = 24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NZ" dirty="0" smtClean="0"/>
              <a:t>CIAR	HQQ	SSSCMMM</a:t>
            </a:r>
          </a:p>
          <a:p>
            <a:r>
              <a:rPr lang="en-NZ" dirty="0" smtClean="0"/>
              <a:t>CLSQ	IEQ	SSSCMMM</a:t>
            </a:r>
          </a:p>
          <a:p>
            <a:r>
              <a:rPr lang="en-NZ" dirty="0" smtClean="0"/>
              <a:t>TWAG	SHS	SSSCMMM</a:t>
            </a:r>
          </a:p>
          <a:p>
            <a:r>
              <a:rPr lang="en-NZ" dirty="0" smtClean="0"/>
              <a:t>ASAA	PAN	SSSCMMM</a:t>
            </a:r>
          </a:p>
          <a:p>
            <a:r>
              <a:rPr lang="en-NZ" dirty="0" smtClean="0"/>
              <a:t>TNAS	IYR	SSSCMMM</a:t>
            </a:r>
          </a:p>
          <a:p>
            <a:r>
              <a:rPr lang="en-NZ" dirty="0" smtClean="0"/>
              <a:t>SEAS	TTT	SSSCMMM</a:t>
            </a:r>
          </a:p>
          <a:p>
            <a:r>
              <a:rPr lang="en-NZ" dirty="0" smtClean="0"/>
              <a:t>ATAF	RAT	SSSCMMM</a:t>
            </a:r>
          </a:p>
          <a:p>
            <a:r>
              <a:rPr lang="en-NZ" dirty="0" smtClean="0"/>
              <a:t>GAVQ	NSC	SSSCMMM</a:t>
            </a:r>
          </a:p>
          <a:p>
            <a:r>
              <a:rPr lang="en-NZ" dirty="0" smtClean="0"/>
              <a:t>APFQ	LTI	SSSCMMM</a:t>
            </a:r>
          </a:p>
          <a:p>
            <a:r>
              <a:rPr lang="en-NZ" dirty="0" smtClean="0"/>
              <a:t>AGAW	ELT	SSSCMMM</a:t>
            </a:r>
          </a:p>
          <a:p>
            <a:r>
              <a:rPr lang="en-NZ" dirty="0" smtClean="0"/>
              <a:t>AFAY	SPR	SSSCMMM</a:t>
            </a:r>
          </a:p>
          <a:p>
            <a:r>
              <a:rPr lang="en-NZ" dirty="0" smtClean="0"/>
              <a:t>SDSV	TPT	SSSCMMM</a:t>
            </a:r>
          </a:p>
          <a:p>
            <a:r>
              <a:rPr lang="en-NZ" dirty="0" smtClean="0"/>
              <a:t>VISS	IQD	SSSCMMM</a:t>
            </a:r>
          </a:p>
          <a:p>
            <a:r>
              <a:rPr lang="en-NZ" dirty="0" smtClean="0"/>
              <a:t>LEAQ	NPE	SSSCMMM</a:t>
            </a:r>
          </a:p>
          <a:p>
            <a:r>
              <a:rPr lang="en-NZ" dirty="0" smtClean="0"/>
              <a:t>IMAE	DAQ	SSSCMMM</a:t>
            </a:r>
          </a:p>
          <a:p>
            <a:r>
              <a:rPr lang="en-NZ" dirty="0" smtClean="0"/>
              <a:t>AMAA	VTN	SSSCMMM</a:t>
            </a:r>
          </a:p>
          <a:p>
            <a:r>
              <a:rPr lang="en-NZ" dirty="0" smtClean="0"/>
              <a:t>VTSH	LTE	SSSCMMM</a:t>
            </a:r>
          </a:p>
          <a:p>
            <a:r>
              <a:rPr lang="en-NZ" dirty="0" smtClean="0"/>
              <a:t>FLAE	DVQ	SSSCMMM</a:t>
            </a:r>
          </a:p>
          <a:p>
            <a:r>
              <a:rPr lang="en-NZ" dirty="0" smtClean="0"/>
              <a:t>SLAG	VLQ	SSSCMMM</a:t>
            </a:r>
          </a:p>
          <a:p>
            <a:r>
              <a:rPr lang="en-NZ" dirty="0" smtClean="0"/>
              <a:t>VSAM	EPL	SSSCMMM</a:t>
            </a:r>
          </a:p>
          <a:p>
            <a:r>
              <a:rPr lang="en-NZ" dirty="0" smtClean="0"/>
              <a:t>CRSI	PLD	SSSCMMM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NZ" dirty="0" smtClean="0"/>
              <a:t>     30	LAA</a:t>
            </a:r>
          </a:p>
          <a:p>
            <a:r>
              <a:rPr lang="en-NZ" dirty="0" smtClean="0"/>
              <a:t>     23	QAA</a:t>
            </a:r>
          </a:p>
          <a:p>
            <a:r>
              <a:rPr lang="en-NZ" dirty="0" smtClean="0"/>
              <a:t>     20	SAA</a:t>
            </a:r>
          </a:p>
          <a:p>
            <a:r>
              <a:rPr lang="en-NZ" dirty="0" smtClean="0"/>
              <a:t>     19	LAQ</a:t>
            </a:r>
          </a:p>
          <a:p>
            <a:r>
              <a:rPr lang="en-NZ" dirty="0" smtClean="0"/>
              <a:t>     19	HAA</a:t>
            </a:r>
          </a:p>
          <a:p>
            <a:r>
              <a:rPr lang="en-NZ" dirty="0" smtClean="0"/>
              <a:t>     17	FAA</a:t>
            </a:r>
          </a:p>
          <a:p>
            <a:r>
              <a:rPr lang="en-NZ" dirty="0" smtClean="0"/>
              <a:t>     14	NAA</a:t>
            </a:r>
          </a:p>
          <a:p>
            <a:r>
              <a:rPr lang="en-NZ" dirty="0" smtClean="0"/>
              <a:t>     13	EAA</a:t>
            </a:r>
          </a:p>
          <a:p>
            <a:r>
              <a:rPr lang="en-NZ" dirty="0" smtClean="0"/>
              <a:t>     13	AAA</a:t>
            </a:r>
          </a:p>
          <a:p>
            <a:r>
              <a:rPr lang="en-NZ" dirty="0" smtClean="0"/>
              <a:t>     11	QAE</a:t>
            </a:r>
          </a:p>
          <a:p>
            <a:r>
              <a:rPr lang="en-NZ" dirty="0" smtClean="0"/>
              <a:t>     10	TAA</a:t>
            </a:r>
          </a:p>
          <a:p>
            <a:r>
              <a:rPr lang="en-NZ" dirty="0" smtClean="0"/>
              <a:t>     10	SAS</a:t>
            </a:r>
          </a:p>
          <a:p>
            <a:r>
              <a:rPr lang="en-NZ" dirty="0" smtClean="0"/>
              <a:t>     10	LAE</a:t>
            </a:r>
          </a:p>
          <a:p>
            <a:r>
              <a:rPr lang="en-NZ" dirty="0" smtClean="0"/>
              <a:t>      9	VAA</a:t>
            </a:r>
          </a:p>
          <a:p>
            <a:r>
              <a:rPr lang="en-NZ" dirty="0" smtClean="0"/>
              <a:t>      9	LAD</a:t>
            </a:r>
          </a:p>
          <a:p>
            <a:r>
              <a:rPr lang="en-NZ" dirty="0" smtClean="0"/>
              <a:t>      8	SAL</a:t>
            </a:r>
          </a:p>
          <a:p>
            <a:r>
              <a:rPr lang="en-NZ" dirty="0" smtClean="0"/>
              <a:t>      8	RAA</a:t>
            </a:r>
          </a:p>
          <a:p>
            <a:r>
              <a:rPr lang="en-NZ" dirty="0" smtClean="0"/>
              <a:t>      8	MAA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sequences (chain of nucleotides)</a:t>
            </a:r>
          </a:p>
          <a:p>
            <a:pPr lvl="1"/>
            <a:r>
              <a:rPr lang="en-US" dirty="0" smtClean="0"/>
              <a:t>ACATCATCCTTCGACGTCA ..</a:t>
            </a:r>
          </a:p>
          <a:p>
            <a:pPr lvl="2"/>
            <a:r>
              <a:rPr lang="en-US" dirty="0" smtClean="0"/>
              <a:t>A – adenine</a:t>
            </a:r>
          </a:p>
          <a:p>
            <a:pPr lvl="2"/>
            <a:r>
              <a:rPr lang="en-US" dirty="0" smtClean="0"/>
              <a:t>C – cytosine</a:t>
            </a:r>
          </a:p>
          <a:p>
            <a:pPr lvl="2"/>
            <a:r>
              <a:rPr lang="en-US" dirty="0" smtClean="0"/>
              <a:t>G – guanine</a:t>
            </a:r>
          </a:p>
          <a:p>
            <a:pPr lvl="2"/>
            <a:r>
              <a:rPr lang="en-US" dirty="0" smtClean="0"/>
              <a:t>T – thymine (U – </a:t>
            </a:r>
            <a:r>
              <a:rPr lang="en-US" dirty="0" err="1" smtClean="0"/>
              <a:t>uracil</a:t>
            </a:r>
            <a:r>
              <a:rPr lang="en-US" dirty="0" smtClean="0"/>
              <a:t> in RNA)</a:t>
            </a:r>
          </a:p>
          <a:p>
            <a:pPr lvl="1"/>
            <a:r>
              <a:rPr lang="en-US" dirty="0" smtClean="0"/>
              <a:t>Read from left to right, from 5’ end to 3’ end</a:t>
            </a:r>
          </a:p>
          <a:p>
            <a:pPr lvl="1"/>
            <a:r>
              <a:rPr lang="en-US" dirty="0" smtClean="0"/>
              <a:t>Complementary sequence</a:t>
            </a:r>
          </a:p>
          <a:p>
            <a:pPr lvl="2"/>
            <a:r>
              <a:rPr lang="en-US" dirty="0" smtClean="0"/>
              <a:t>TGTAGTAGGAAGCTGCAGT …</a:t>
            </a: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NZ" dirty="0" smtClean="0"/>
              <a:t>   211	 AA</a:t>
            </a:r>
          </a:p>
          <a:p>
            <a:pPr>
              <a:buNone/>
            </a:pPr>
            <a:r>
              <a:rPr lang="en-NZ" dirty="0" smtClean="0"/>
              <a:t>     94 	AQ</a:t>
            </a:r>
          </a:p>
          <a:p>
            <a:pPr>
              <a:buNone/>
            </a:pPr>
            <a:r>
              <a:rPr lang="en-NZ" dirty="0" smtClean="0"/>
              <a:t>     74 	AE</a:t>
            </a:r>
          </a:p>
          <a:p>
            <a:pPr>
              <a:buNone/>
            </a:pPr>
            <a:r>
              <a:rPr lang="en-NZ" dirty="0" smtClean="0"/>
              <a:t>     60 	AD</a:t>
            </a:r>
          </a:p>
          <a:p>
            <a:pPr>
              <a:buNone/>
            </a:pPr>
            <a:r>
              <a:rPr lang="en-NZ" dirty="0" smtClean="0"/>
              <a:t>     55 	AS</a:t>
            </a:r>
          </a:p>
          <a:p>
            <a:pPr>
              <a:buNone/>
            </a:pPr>
            <a:r>
              <a:rPr lang="en-NZ" dirty="0" smtClean="0"/>
              <a:t>     35 	AL</a:t>
            </a:r>
          </a:p>
          <a:p>
            <a:pPr>
              <a:buNone/>
            </a:pPr>
            <a:r>
              <a:rPr lang="en-NZ" dirty="0" smtClean="0"/>
              <a:t>     35 	AK</a:t>
            </a:r>
          </a:p>
          <a:p>
            <a:pPr>
              <a:buNone/>
            </a:pPr>
            <a:r>
              <a:rPr lang="en-NZ" dirty="0" smtClean="0"/>
              <a:t>     33 	AG</a:t>
            </a:r>
          </a:p>
          <a:p>
            <a:pPr>
              <a:buNone/>
            </a:pPr>
            <a:r>
              <a:rPr lang="en-NZ" dirty="0" smtClean="0"/>
              <a:t>     32 	AV</a:t>
            </a:r>
          </a:p>
          <a:p>
            <a:pPr>
              <a:buNone/>
            </a:pPr>
            <a:r>
              <a:rPr lang="en-NZ" dirty="0" smtClean="0"/>
              <a:t>     29 	GA</a:t>
            </a:r>
          </a:p>
          <a:p>
            <a:pPr>
              <a:buNone/>
            </a:pPr>
            <a:r>
              <a:rPr lang="en-NZ" dirty="0" smtClean="0"/>
              <a:t>     28 	GS</a:t>
            </a:r>
          </a:p>
          <a:p>
            <a:pPr>
              <a:buNone/>
            </a:pPr>
            <a:r>
              <a:rPr lang="en-NZ" dirty="0" smtClean="0"/>
              <a:t>     28 	AN</a:t>
            </a:r>
          </a:p>
          <a:p>
            <a:pPr>
              <a:buNone/>
            </a:pPr>
            <a:r>
              <a:rPr lang="en-NZ" dirty="0" smtClean="0"/>
              <a:t>     25 	SA</a:t>
            </a:r>
          </a:p>
          <a:p>
            <a:pPr>
              <a:buNone/>
            </a:pPr>
            <a:r>
              <a:rPr lang="en-NZ" dirty="0" smtClean="0"/>
              <a:t>     25 	GQ</a:t>
            </a:r>
          </a:p>
          <a:p>
            <a:pPr>
              <a:buNone/>
            </a:pPr>
            <a:r>
              <a:rPr lang="en-NZ" dirty="0" smtClean="0"/>
              <a:t>     24 	AT</a:t>
            </a:r>
          </a:p>
          <a:p>
            <a:pPr>
              <a:buNone/>
            </a:pPr>
            <a:r>
              <a:rPr lang="en-NZ" dirty="0" smtClean="0"/>
              <a:t>     21 	AF</a:t>
            </a:r>
          </a:p>
          <a:p>
            <a:pPr>
              <a:buNone/>
            </a:pPr>
            <a:r>
              <a:rPr lang="en-NZ" dirty="0" smtClean="0"/>
              <a:t>     20 	SQ</a:t>
            </a:r>
          </a:p>
          <a:p>
            <a:pPr>
              <a:buNone/>
            </a:pPr>
            <a:r>
              <a:rPr lang="en-NZ" dirty="0" smtClean="0"/>
              <a:t>     20 	AR</a:t>
            </a:r>
          </a:p>
          <a:p>
            <a:pPr>
              <a:buNone/>
            </a:pPr>
            <a:r>
              <a:rPr lang="en-NZ" dirty="0" smtClean="0"/>
              <a:t>     20 	AI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dirty="0" smtClean="0"/>
              <a:t>    301 	A</a:t>
            </a:r>
          </a:p>
          <a:p>
            <a:pPr>
              <a:buNone/>
            </a:pPr>
            <a:r>
              <a:rPr lang="pt-BR" dirty="0" smtClean="0"/>
              <a:t>    173 	Q</a:t>
            </a:r>
          </a:p>
          <a:p>
            <a:pPr>
              <a:buNone/>
            </a:pPr>
            <a:r>
              <a:rPr lang="pt-BR" dirty="0" smtClean="0"/>
              <a:t>    126 	E</a:t>
            </a:r>
          </a:p>
          <a:p>
            <a:pPr>
              <a:buNone/>
            </a:pPr>
            <a:r>
              <a:rPr lang="pt-BR" dirty="0" smtClean="0"/>
              <a:t>    117 	S</a:t>
            </a:r>
          </a:p>
          <a:p>
            <a:pPr>
              <a:buNone/>
            </a:pPr>
            <a:r>
              <a:rPr lang="pt-BR" dirty="0" smtClean="0"/>
              <a:t>    100 	D</a:t>
            </a:r>
          </a:p>
          <a:p>
            <a:pPr>
              <a:buNone/>
            </a:pPr>
            <a:r>
              <a:rPr lang="pt-BR" dirty="0" smtClean="0"/>
              <a:t>     72 	K</a:t>
            </a:r>
          </a:p>
          <a:p>
            <a:pPr>
              <a:buNone/>
            </a:pPr>
            <a:r>
              <a:rPr lang="pt-BR" dirty="0" smtClean="0"/>
              <a:t>     69 	L</a:t>
            </a:r>
          </a:p>
          <a:p>
            <a:pPr>
              <a:buNone/>
            </a:pPr>
            <a:r>
              <a:rPr lang="pt-BR" dirty="0" smtClean="0"/>
              <a:t>     65 	G</a:t>
            </a:r>
          </a:p>
          <a:p>
            <a:pPr>
              <a:buNone/>
            </a:pPr>
            <a:r>
              <a:rPr lang="pt-BR" dirty="0" smtClean="0"/>
              <a:t>     64 	V</a:t>
            </a:r>
          </a:p>
          <a:p>
            <a:pPr>
              <a:buNone/>
            </a:pPr>
            <a:r>
              <a:rPr lang="pt-BR" dirty="0" smtClean="0"/>
              <a:t>     49 	T</a:t>
            </a:r>
          </a:p>
          <a:p>
            <a:pPr>
              <a:buNone/>
            </a:pPr>
            <a:r>
              <a:rPr lang="pt-BR" dirty="0" smtClean="0"/>
              <a:t>     43 	I</a:t>
            </a:r>
          </a:p>
          <a:p>
            <a:pPr>
              <a:buNone/>
            </a:pPr>
            <a:r>
              <a:rPr lang="pt-BR" dirty="0" smtClean="0"/>
              <a:t>     42 	N</a:t>
            </a:r>
          </a:p>
          <a:p>
            <a:pPr>
              <a:buNone/>
            </a:pPr>
            <a:r>
              <a:rPr lang="pt-BR" dirty="0" smtClean="0"/>
              <a:t>     38 	F</a:t>
            </a:r>
          </a:p>
          <a:p>
            <a:pPr>
              <a:buNone/>
            </a:pPr>
            <a:r>
              <a:rPr lang="pt-BR" dirty="0" smtClean="0"/>
              <a:t>     37 	R</a:t>
            </a:r>
          </a:p>
          <a:p>
            <a:pPr>
              <a:buNone/>
            </a:pPr>
            <a:r>
              <a:rPr lang="pt-BR" dirty="0" smtClean="0"/>
              <a:t>     27 	Y</a:t>
            </a:r>
          </a:p>
          <a:p>
            <a:pPr>
              <a:buNone/>
            </a:pPr>
            <a:r>
              <a:rPr lang="pt-BR" dirty="0" smtClean="0"/>
              <a:t>     27 	C</a:t>
            </a:r>
          </a:p>
          <a:p>
            <a:pPr>
              <a:buNone/>
            </a:pPr>
            <a:r>
              <a:rPr lang="pt-BR" dirty="0" smtClean="0"/>
              <a:t>     26 	H</a:t>
            </a:r>
          </a:p>
          <a:p>
            <a:pPr>
              <a:buNone/>
            </a:pPr>
            <a:r>
              <a:rPr lang="pt-BR" dirty="0" smtClean="0"/>
              <a:t>     17 	M</a:t>
            </a:r>
          </a:p>
          <a:p>
            <a:pPr>
              <a:buNone/>
            </a:pPr>
            <a:r>
              <a:rPr lang="pt-BR" dirty="0" smtClean="0"/>
              <a:t>     14 	P</a:t>
            </a:r>
          </a:p>
          <a:p>
            <a:pPr>
              <a:buNone/>
            </a:pPr>
            <a:r>
              <a:rPr lang="pt-BR" dirty="0" smtClean="0"/>
              <a:t>     </a:t>
            </a:r>
            <a:r>
              <a:rPr lang="pt-BR" smtClean="0"/>
              <a:t>11 	W</a:t>
            </a:r>
            <a:endParaRPr lang="en-N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dirty="0" smtClean="0"/>
              <a:t>     41	 L*A</a:t>
            </a:r>
          </a:p>
          <a:p>
            <a:pPr>
              <a:buNone/>
            </a:pPr>
            <a:r>
              <a:rPr lang="pt-BR" dirty="0" smtClean="0"/>
              <a:t>     32	 L*Q</a:t>
            </a:r>
          </a:p>
          <a:p>
            <a:pPr>
              <a:buNone/>
            </a:pPr>
            <a:r>
              <a:rPr lang="pt-BR" dirty="0" smtClean="0"/>
              <a:t>     28	 A*A</a:t>
            </a:r>
          </a:p>
          <a:p>
            <a:pPr>
              <a:buNone/>
            </a:pPr>
            <a:r>
              <a:rPr lang="pt-BR" dirty="0" smtClean="0"/>
              <a:t>     27	 Q*A</a:t>
            </a:r>
          </a:p>
          <a:p>
            <a:pPr>
              <a:buNone/>
            </a:pPr>
            <a:r>
              <a:rPr lang="pt-BR" dirty="0" smtClean="0"/>
              <a:t>     27	 H*A</a:t>
            </a:r>
          </a:p>
          <a:p>
            <a:pPr>
              <a:buNone/>
            </a:pPr>
            <a:r>
              <a:rPr lang="pt-BR" dirty="0" smtClean="0"/>
              <a:t>     26	 S*A</a:t>
            </a:r>
          </a:p>
          <a:p>
            <a:pPr>
              <a:buNone/>
            </a:pPr>
            <a:r>
              <a:rPr lang="pt-BR" dirty="0" smtClean="0"/>
              <a:t>     20	 F*A</a:t>
            </a:r>
          </a:p>
          <a:p>
            <a:pPr>
              <a:buNone/>
            </a:pPr>
            <a:r>
              <a:rPr lang="pt-BR" dirty="0" smtClean="0"/>
              <a:t>     19	 N*A</a:t>
            </a:r>
          </a:p>
          <a:p>
            <a:pPr>
              <a:buNone/>
            </a:pPr>
            <a:r>
              <a:rPr lang="pt-BR" dirty="0" smtClean="0"/>
              <a:t>     19	 E*A</a:t>
            </a:r>
          </a:p>
          <a:p>
            <a:pPr>
              <a:buNone/>
            </a:pPr>
            <a:r>
              <a:rPr lang="pt-BR" dirty="0" smtClean="0"/>
              <a:t>     18	 S*Q</a:t>
            </a:r>
          </a:p>
          <a:p>
            <a:pPr>
              <a:buNone/>
            </a:pPr>
            <a:r>
              <a:rPr lang="pt-BR" dirty="0" smtClean="0"/>
              <a:t>     17	 Q*E</a:t>
            </a:r>
          </a:p>
          <a:p>
            <a:pPr>
              <a:buNone/>
            </a:pPr>
            <a:r>
              <a:rPr lang="pt-BR" dirty="0" smtClean="0"/>
              <a:t>     17	 L*S</a:t>
            </a:r>
          </a:p>
          <a:p>
            <a:pPr>
              <a:buNone/>
            </a:pPr>
            <a:r>
              <a:rPr lang="pt-BR" dirty="0" smtClean="0"/>
              <a:t>     16	 S*S</a:t>
            </a:r>
          </a:p>
          <a:p>
            <a:pPr>
              <a:buNone/>
            </a:pPr>
            <a:r>
              <a:rPr lang="pt-BR" dirty="0" smtClean="0"/>
              <a:t>     16	 S*E</a:t>
            </a:r>
          </a:p>
          <a:p>
            <a:pPr>
              <a:buNone/>
            </a:pPr>
            <a:r>
              <a:rPr lang="pt-BR" dirty="0" smtClean="0"/>
              <a:t>     15	 V*A</a:t>
            </a:r>
          </a:p>
          <a:p>
            <a:pPr>
              <a:buNone/>
            </a:pPr>
            <a:r>
              <a:rPr lang="pt-BR" dirty="0" smtClean="0"/>
              <a:t>     14	 L*D</a:t>
            </a:r>
          </a:p>
          <a:p>
            <a:pPr>
              <a:buNone/>
            </a:pPr>
            <a:r>
              <a:rPr lang="pt-BR" dirty="0" smtClean="0"/>
              <a:t>     14	 F*Q</a:t>
            </a:r>
          </a:p>
          <a:p>
            <a:pPr>
              <a:buNone/>
            </a:pPr>
            <a:r>
              <a:rPr lang="pt-BR" dirty="0" smtClean="0"/>
              <a:t>     14	 A*D</a:t>
            </a:r>
          </a:p>
          <a:p>
            <a:pPr>
              <a:buNone/>
            </a:pPr>
            <a:r>
              <a:rPr lang="pt-BR" dirty="0" smtClean="0"/>
              <a:t>     13	 L*G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82695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4466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 properties</a:t>
            </a:r>
            <a:endParaRPr lang="en-N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7" y="1777206"/>
            <a:ext cx="52673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4925" y="475749"/>
            <a:ext cx="3913299" cy="576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characteristics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MAPDLSELAAAAAARGAYLAGVGVAVLLAASFLPVAESS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characteristics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MAPDLSELAAAAAA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RGAYLAGVGVAVLLAASFLPVAESS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N-region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Positively charged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2-15 residues</a:t>
            </a:r>
          </a:p>
          <a:p>
            <a:pPr lvl="1">
              <a:buNone/>
            </a:pP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characteristics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MAPDLSELAAAAAA</a:t>
            </a:r>
            <a:r>
              <a:rPr lang="en-US" sz="2800" dirty="0" smtClean="0">
                <a:solidFill>
                  <a:srgbClr val="FF0000"/>
                </a:solidFill>
              </a:rPr>
              <a:t>RGAYLAGVGVAVLLAA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SFLPVAESS</a:t>
            </a:r>
            <a:endParaRPr lang="en-NZ" sz="2800" dirty="0" smtClean="0"/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N-region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Positively charged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2-15 residues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H-region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Hydrophobic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Typically about 8 residues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Protein/peptide sequence</a:t>
            </a:r>
          </a:p>
          <a:p>
            <a:pPr lvl="1"/>
            <a:r>
              <a:rPr lang="en-US" dirty="0" smtClean="0"/>
              <a:t>chain of amino acids</a:t>
            </a:r>
          </a:p>
          <a:p>
            <a:pPr lvl="1"/>
            <a:r>
              <a:rPr lang="en-US" dirty="0" smtClean="0"/>
              <a:t>MPRVPSASATGSSALLSLLCAFSLGRAAPFQL …</a:t>
            </a:r>
          </a:p>
          <a:p>
            <a:pPr lvl="2"/>
            <a:r>
              <a:rPr lang="en-US" dirty="0" smtClean="0"/>
              <a:t>M – </a:t>
            </a:r>
            <a:r>
              <a:rPr lang="en-US" dirty="0" err="1" smtClean="0"/>
              <a:t>methionine</a:t>
            </a:r>
            <a:endParaRPr lang="en-US" dirty="0" smtClean="0"/>
          </a:p>
          <a:p>
            <a:pPr lvl="2"/>
            <a:r>
              <a:rPr lang="en-US" dirty="0" smtClean="0"/>
              <a:t>A – </a:t>
            </a:r>
            <a:r>
              <a:rPr lang="en-US" dirty="0" err="1" smtClean="0"/>
              <a:t>alanine</a:t>
            </a:r>
            <a:endParaRPr lang="en-US" dirty="0" smtClean="0"/>
          </a:p>
          <a:p>
            <a:pPr lvl="2"/>
            <a:r>
              <a:rPr lang="en-US" dirty="0" smtClean="0"/>
              <a:t>L – </a:t>
            </a:r>
            <a:r>
              <a:rPr lang="en-US" dirty="0" err="1" smtClean="0"/>
              <a:t>leucine</a:t>
            </a:r>
            <a:endParaRPr lang="en-US" dirty="0" smtClean="0"/>
          </a:p>
          <a:p>
            <a:pPr lvl="2"/>
            <a:r>
              <a:rPr lang="en-US" dirty="0" smtClean="0"/>
              <a:t>P – </a:t>
            </a:r>
            <a:r>
              <a:rPr lang="en-US" dirty="0" err="1" smtClean="0"/>
              <a:t>proline</a:t>
            </a:r>
            <a:endParaRPr lang="en-US" dirty="0" smtClean="0"/>
          </a:p>
          <a:p>
            <a:pPr lvl="2"/>
            <a:r>
              <a:rPr lang="en-US" dirty="0" smtClean="0"/>
              <a:t>R – </a:t>
            </a:r>
            <a:r>
              <a:rPr lang="en-US" dirty="0" err="1" smtClean="0"/>
              <a:t>arginine</a:t>
            </a:r>
            <a:endParaRPr lang="en-US" dirty="0" smtClean="0"/>
          </a:p>
          <a:p>
            <a:pPr lvl="2"/>
            <a:r>
              <a:rPr lang="en-US" dirty="0" smtClean="0"/>
              <a:t>V – </a:t>
            </a:r>
            <a:r>
              <a:rPr lang="en-US" dirty="0" err="1" smtClean="0"/>
              <a:t>valine</a:t>
            </a:r>
            <a:endParaRPr lang="en-US" dirty="0" smtClean="0"/>
          </a:p>
          <a:p>
            <a:pPr lvl="1"/>
            <a:r>
              <a:rPr lang="en-US" dirty="0" smtClean="0"/>
              <a:t>Reported from left to right, from N-terminal end to C-terminal end</a:t>
            </a:r>
            <a:endParaRPr lang="en-US" dirty="0"/>
          </a:p>
          <a:p>
            <a:pPr lvl="1"/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characteristics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MAPDLSELAAAAAARGAYLAGVGVAVLLAA</a:t>
            </a:r>
            <a:r>
              <a:rPr lang="en-US" sz="2800" dirty="0" smtClean="0">
                <a:solidFill>
                  <a:srgbClr val="FF0000"/>
                </a:solidFill>
              </a:rPr>
              <a:t>SFLPVAESS</a:t>
            </a:r>
            <a:endParaRPr lang="en-NZ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N-region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Positively charged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2-15 residues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H-region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Hydrophobic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Typically about 8 residues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C-region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Typically less hydrophobic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About 6 residues long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text-processing programming language</a:t>
            </a:r>
          </a:p>
          <a:p>
            <a:r>
              <a:rPr lang="en-US" dirty="0" smtClean="0"/>
              <a:t>Input is lines of text</a:t>
            </a:r>
          </a:p>
          <a:p>
            <a:r>
              <a:rPr lang="en-US" dirty="0" smtClean="0"/>
              <a:t>Each line is called a record</a:t>
            </a:r>
          </a:p>
          <a:p>
            <a:r>
              <a:rPr lang="en-US" dirty="0" smtClean="0"/>
              <a:t>Each record is parsed into fields</a:t>
            </a:r>
          </a:p>
          <a:p>
            <a:pPr lvl="1"/>
            <a:r>
              <a:rPr lang="en-US" dirty="0" smtClean="0"/>
              <a:t>Default field separator is whitespace</a:t>
            </a:r>
          </a:p>
          <a:p>
            <a:pPr lvl="1"/>
            <a:r>
              <a:rPr lang="en-US" dirty="0" smtClean="0"/>
              <a:t>NR = number of current record</a:t>
            </a:r>
          </a:p>
          <a:p>
            <a:pPr lvl="1"/>
            <a:r>
              <a:rPr lang="en-US" dirty="0" smtClean="0"/>
              <a:t>NF = number of fields found in current record</a:t>
            </a:r>
            <a:endParaRPr lang="en-N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Awk</a:t>
            </a:r>
            <a:r>
              <a:rPr lang="en-US" dirty="0" smtClean="0"/>
              <a:t> program made up of blocks of statements/actions</a:t>
            </a:r>
          </a:p>
          <a:p>
            <a:r>
              <a:rPr lang="en-US" dirty="0" smtClean="0"/>
              <a:t>A block of actions is performed when preceding condition is true</a:t>
            </a:r>
            <a:endParaRPr lang="en-US" dirty="0" smtClean="0"/>
          </a:p>
          <a:p>
            <a:r>
              <a:rPr lang="en-US" dirty="0" smtClean="0"/>
              <a:t>Block format:</a:t>
            </a:r>
          </a:p>
          <a:p>
            <a:pPr lvl="1">
              <a:buNone/>
            </a:pPr>
            <a:r>
              <a:rPr lang="en-US" dirty="0" smtClean="0"/>
              <a:t>&lt;condition&gt; {stmt_1; stmt_2; … </a:t>
            </a:r>
            <a:r>
              <a:rPr lang="en-US" dirty="0" err="1" smtClean="0"/>
              <a:t>stmt_n</a:t>
            </a:r>
            <a:r>
              <a:rPr lang="en-US" dirty="0" smtClean="0"/>
              <a:t>}</a:t>
            </a: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If condition is empty then defaults to always true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</a:p>
          <a:p>
            <a:pPr lvl="1">
              <a:buNone/>
            </a:pPr>
            <a:r>
              <a:rPr lang="en-US" dirty="0" smtClean="0"/>
              <a:t>NF == 5 {print $4}</a:t>
            </a:r>
          </a:p>
          <a:p>
            <a:pPr lvl="1">
              <a:buNone/>
            </a:pPr>
            <a:r>
              <a:rPr lang="en-US" dirty="0" smtClean="0"/>
              <a:t>$1 &gt; 10 {print $1}</a:t>
            </a:r>
          </a:p>
          <a:p>
            <a:pPr lvl="1">
              <a:buNone/>
            </a:pPr>
            <a:r>
              <a:rPr lang="en-US" dirty="0" smtClean="0"/>
              <a:t>$1 &gt; 10 &amp;&amp; $1 &lt; 20 {print “VALID:”, $0}</a:t>
            </a:r>
          </a:p>
          <a:p>
            <a:pPr lvl="1">
              <a:buNone/>
            </a:pPr>
            <a:r>
              <a:rPr lang="en-US" dirty="0" smtClean="0"/>
              <a:t>{print}		equivalent to	{print $0}</a:t>
            </a:r>
          </a:p>
          <a:p>
            <a:pPr lvl="1">
              <a:buNone/>
            </a:pPr>
            <a:r>
              <a:rPr lang="en-US" dirty="0" smtClean="0"/>
              <a:t>{print NR, $0}</a:t>
            </a:r>
          </a:p>
          <a:p>
            <a:pPr lvl="1">
              <a:buNone/>
            </a:pPr>
            <a:r>
              <a:rPr lang="en-US" dirty="0" smtClean="0"/>
              <a:t>NF == 3 {print $3, $2, $1; print $3 * 10 + $1;}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Blocks are executed in sequence</a:t>
            </a:r>
            <a:endParaRPr lang="en-US" dirty="0" smtClean="0"/>
          </a:p>
          <a:p>
            <a:r>
              <a:rPr lang="en-US" dirty="0" smtClean="0"/>
              <a:t>All blocks are considered for each line of input</a:t>
            </a:r>
          </a:p>
          <a:p>
            <a:r>
              <a:rPr lang="en-US" dirty="0" smtClean="0"/>
              <a:t>If we don’t want a block to execute, we need a condition that precludes it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Special conditions</a:t>
            </a:r>
          </a:p>
          <a:p>
            <a:pPr lvl="1">
              <a:buNone/>
            </a:pPr>
            <a:r>
              <a:rPr lang="en-US" dirty="0" smtClean="0"/>
              <a:t>BEGIN{  }</a:t>
            </a:r>
          </a:p>
          <a:p>
            <a:pPr lvl="1">
              <a:buNone/>
            </a:pPr>
            <a:r>
              <a:rPr lang="en-US" dirty="0" smtClean="0"/>
              <a:t>END{ }</a:t>
            </a:r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Conditional comparators:</a:t>
            </a:r>
          </a:p>
          <a:p>
            <a:pPr lvl="1">
              <a:buNone/>
            </a:pPr>
            <a:r>
              <a:rPr lang="en-US" dirty="0" smtClean="0"/>
              <a:t>==, !=, &gt;, &lt;, &gt;=, &lt;=, ~, !~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Boolean </a:t>
            </a:r>
            <a:r>
              <a:rPr lang="en-US" dirty="0" err="1" smtClean="0"/>
              <a:t>combinators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/>
              <a:t> &amp;&amp;, ||, !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e.g.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NF == 1 &amp;&amp; ! $1 &gt; 25  {print $1, $0} </a:t>
            </a:r>
            <a:endParaRPr lang="en-US" dirty="0" smtClean="0"/>
          </a:p>
          <a:p>
            <a:r>
              <a:rPr lang="en-US" dirty="0" smtClean="0"/>
              <a:t>All blocks are considered for each line of input</a:t>
            </a:r>
          </a:p>
          <a:p>
            <a:r>
              <a:rPr lang="en-US" dirty="0" smtClean="0"/>
              <a:t>If we don’t want a block to execute, we need a condition that precludes it</a:t>
            </a:r>
            <a:endParaRPr lang="en-US" dirty="0" smtClean="0"/>
          </a:p>
          <a:p>
            <a:r>
              <a:rPr lang="en-US" dirty="0" smtClean="0"/>
              <a:t>Special conditions</a:t>
            </a:r>
          </a:p>
          <a:p>
            <a:pPr lvl="1">
              <a:buNone/>
            </a:pPr>
            <a:r>
              <a:rPr lang="en-US" dirty="0" smtClean="0"/>
              <a:t>BEGIN{  }</a:t>
            </a:r>
          </a:p>
          <a:p>
            <a:pPr lvl="1">
              <a:buNone/>
            </a:pPr>
            <a:r>
              <a:rPr lang="en-US" dirty="0" smtClean="0"/>
              <a:t>END{ }</a:t>
            </a:r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true power and utility of </a:t>
            </a:r>
            <a:r>
              <a:rPr lang="en-US" dirty="0" err="1" smtClean="0"/>
              <a:t>awk</a:t>
            </a:r>
            <a:r>
              <a:rPr lang="en-US" dirty="0" smtClean="0"/>
              <a:t> lies in regular expressions (</a:t>
            </a:r>
            <a:r>
              <a:rPr lang="en-US" dirty="0" err="1" smtClean="0"/>
              <a:t>regexps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regexp</a:t>
            </a:r>
            <a:r>
              <a:rPr lang="en-US" dirty="0" smtClean="0"/>
              <a:t> specifies a pattern – a subset of strings</a:t>
            </a:r>
          </a:p>
          <a:p>
            <a:r>
              <a:rPr lang="en-US" dirty="0" err="1" smtClean="0"/>
              <a:t>Regexp</a:t>
            </a:r>
            <a:r>
              <a:rPr lang="en-US" dirty="0" smtClean="0"/>
              <a:t> composed of</a:t>
            </a:r>
          </a:p>
          <a:p>
            <a:pPr lvl="1"/>
            <a:r>
              <a:rPr lang="en-US" dirty="0" smtClean="0"/>
              <a:t>Literals (i.e. characters, terminals)</a:t>
            </a:r>
          </a:p>
          <a:p>
            <a:pPr lvl="1"/>
            <a:r>
              <a:rPr lang="en-US" dirty="0" smtClean="0"/>
              <a:t>Operators (e.g. repetition, selection)</a:t>
            </a:r>
          </a:p>
          <a:p>
            <a:pPr lvl="1"/>
            <a:r>
              <a:rPr lang="en-US" dirty="0" smtClean="0"/>
              <a:t>Special characters (i.e. non-literal terminals)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regexps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character is a </a:t>
            </a:r>
            <a:r>
              <a:rPr lang="en-US" dirty="0" err="1" smtClean="0"/>
              <a:t>regexp</a:t>
            </a:r>
            <a:r>
              <a:rPr lang="en-US" dirty="0" smtClean="0"/>
              <a:t> that matches that character</a:t>
            </a:r>
          </a:p>
          <a:p>
            <a:pPr lvl="1">
              <a:buNone/>
            </a:pPr>
            <a:r>
              <a:rPr lang="en-US" dirty="0" smtClean="0"/>
              <a:t>R   - matches “R”</a:t>
            </a:r>
          </a:p>
          <a:p>
            <a:r>
              <a:rPr lang="en-US" dirty="0" smtClean="0"/>
              <a:t>Concatenated </a:t>
            </a:r>
            <a:r>
              <a:rPr lang="en-US" dirty="0" err="1" smtClean="0"/>
              <a:t>regexps</a:t>
            </a:r>
            <a:r>
              <a:rPr lang="en-US" dirty="0" smtClean="0"/>
              <a:t> are a </a:t>
            </a:r>
            <a:r>
              <a:rPr lang="en-US" dirty="0" err="1" smtClean="0"/>
              <a:t>regexp</a:t>
            </a:r>
            <a:r>
              <a:rPr lang="en-US" dirty="0" smtClean="0"/>
              <a:t> that matches the combined pattern</a:t>
            </a:r>
          </a:p>
          <a:p>
            <a:pPr lvl="1">
              <a:buNone/>
            </a:pPr>
            <a:r>
              <a:rPr lang="en-US" dirty="0" smtClean="0"/>
              <a:t>RE	- matches “RE”</a:t>
            </a:r>
          </a:p>
          <a:p>
            <a:r>
              <a:rPr lang="en-US" dirty="0" smtClean="0"/>
              <a:t>A character list is a </a:t>
            </a:r>
            <a:r>
              <a:rPr lang="en-US" dirty="0" err="1" smtClean="0"/>
              <a:t>regexp</a:t>
            </a:r>
            <a:r>
              <a:rPr lang="en-US" dirty="0" smtClean="0"/>
              <a:t> that matches any one of the characters</a:t>
            </a:r>
          </a:p>
          <a:p>
            <a:pPr lvl="1">
              <a:buNone/>
            </a:pPr>
            <a:r>
              <a:rPr lang="en-US" dirty="0" smtClean="0"/>
              <a:t>[RE] – matches “R” or “E”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regexps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regexp</a:t>
            </a:r>
            <a:r>
              <a:rPr lang="en-US" dirty="0" smtClean="0"/>
              <a:t> in ‘closure’ is a </a:t>
            </a:r>
            <a:r>
              <a:rPr lang="en-US" dirty="0" err="1" smtClean="0"/>
              <a:t>regexp</a:t>
            </a:r>
            <a:r>
              <a:rPr lang="en-US" dirty="0" smtClean="0"/>
              <a:t> that matches zero or more repetitions of the </a:t>
            </a:r>
            <a:r>
              <a:rPr lang="en-US" dirty="0" err="1" smtClean="0"/>
              <a:t>regexp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R*	- matches zero or more R’s</a:t>
            </a:r>
          </a:p>
          <a:p>
            <a:pPr lvl="1">
              <a:buNone/>
            </a:pPr>
            <a:r>
              <a:rPr lang="en-US" dirty="0" smtClean="0"/>
              <a:t>RE* - matches an “R” followed by zero or more E’s</a:t>
            </a:r>
          </a:p>
          <a:p>
            <a:pPr lvl="1">
              <a:buNone/>
            </a:pPr>
            <a:r>
              <a:rPr lang="en-US" dirty="0" smtClean="0"/>
              <a:t>R[AE]*R – matches an “R” followed by zero or more A’s or E’s followed by another “R”</a:t>
            </a:r>
          </a:p>
          <a:p>
            <a:r>
              <a:rPr lang="en-US" dirty="0" smtClean="0"/>
              <a:t>Alternation matches either of two </a:t>
            </a:r>
            <a:r>
              <a:rPr lang="en-US" dirty="0" err="1" smtClean="0"/>
              <a:t>regexps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R | E – matches R or matches E</a:t>
            </a:r>
          </a:p>
          <a:p>
            <a:r>
              <a:rPr lang="en-US" dirty="0" smtClean="0"/>
              <a:t>Parentheses can delimit a </a:t>
            </a:r>
            <a:r>
              <a:rPr lang="en-US" dirty="0" err="1" smtClean="0"/>
              <a:t>regexp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(RE)  is the same as RE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RE*  vs.   (RE)*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regexps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character list that starts with ^ matches any character NOT in the list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R[^AE]*R	- matches two R’s separated by anything other than A or E</a:t>
            </a:r>
            <a:endParaRPr lang="en-US" dirty="0" smtClean="0"/>
          </a:p>
          <a:p>
            <a:r>
              <a:rPr lang="en-US" dirty="0" smtClean="0"/>
              <a:t>One or more repetitions is indicated by +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RE+R	- matches R followed by one or more E’s followed by another R</a:t>
            </a:r>
          </a:p>
          <a:p>
            <a:r>
              <a:rPr lang="en-US" dirty="0" smtClean="0"/>
              <a:t>Zero or one instances is indicated by ?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RE?R – matches RR or RER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analysis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sequences for similarity</a:t>
            </a:r>
          </a:p>
          <a:p>
            <a:r>
              <a:rPr lang="en-US" dirty="0" smtClean="0"/>
              <a:t>Identify regulatory regions, gene structures, reading frames</a:t>
            </a:r>
          </a:p>
          <a:p>
            <a:r>
              <a:rPr lang="en-US" dirty="0" smtClean="0"/>
              <a:t>Point mutations, SNPs</a:t>
            </a:r>
          </a:p>
          <a:p>
            <a:r>
              <a:rPr lang="en-US" dirty="0" smtClean="0"/>
              <a:t>Identify organisms</a:t>
            </a:r>
          </a:p>
          <a:p>
            <a:r>
              <a:rPr lang="en-US" dirty="0" smtClean="0"/>
              <a:t>Identify/measure genetic diversity</a:t>
            </a:r>
          </a:p>
          <a:p>
            <a:r>
              <a:rPr lang="en-US" dirty="0" smtClean="0"/>
              <a:t>Perform function annotation of genes</a:t>
            </a:r>
          </a:p>
          <a:p>
            <a:endParaRPr lang="en-US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regexps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finite/fixed number of repetitions is specified by that number in curly braces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RX{5}R	- matches RXXXXXR</a:t>
            </a:r>
            <a:endParaRPr lang="en-US" dirty="0" smtClean="0"/>
          </a:p>
          <a:p>
            <a:r>
              <a:rPr lang="en-US" dirty="0" smtClean="0"/>
              <a:t>A period (</a:t>
            </a:r>
            <a:r>
              <a:rPr lang="en-US" dirty="0" err="1" smtClean="0"/>
              <a:t>fullstop</a:t>
            </a:r>
            <a:r>
              <a:rPr lang="en-US" dirty="0" smtClean="0"/>
              <a:t>) matches any one character</a:t>
            </a:r>
          </a:p>
          <a:p>
            <a:pPr lvl="1">
              <a:buNone/>
            </a:pPr>
            <a:r>
              <a:rPr lang="en-US" dirty="0" smtClean="0"/>
              <a:t>R.+R	- matches two R’s separated by one or more characters</a:t>
            </a:r>
          </a:p>
          <a:p>
            <a:r>
              <a:rPr lang="en-US" dirty="0" smtClean="0"/>
              <a:t>^ matches beginning of a string (unless it follows “[“)</a:t>
            </a:r>
          </a:p>
          <a:p>
            <a:r>
              <a:rPr lang="en-US" dirty="0" smtClean="0"/>
              <a:t>$ matches end of a string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characters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^ matches beginning of a string (unless it follows “[“)</a:t>
            </a:r>
          </a:p>
          <a:p>
            <a:r>
              <a:rPr lang="en-US" dirty="0" smtClean="0"/>
              <a:t>$ matches end of a string</a:t>
            </a:r>
          </a:p>
          <a:p>
            <a:r>
              <a:rPr lang="en-US" dirty="0" smtClean="0"/>
              <a:t>\w matches any word-consistent character (i.e. letter, digit, underscore)</a:t>
            </a:r>
          </a:p>
          <a:p>
            <a:r>
              <a:rPr lang="en-US" dirty="0" smtClean="0"/>
              <a:t>\W matches any non-word-consistent character</a:t>
            </a:r>
          </a:p>
          <a:p>
            <a:r>
              <a:rPr lang="en-US" dirty="0" smtClean="0"/>
              <a:t>\+ matches + and \* matches *, etc.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classes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[:alpha:] matches any alphabetic character</a:t>
            </a:r>
          </a:p>
          <a:p>
            <a:r>
              <a:rPr lang="en-US" dirty="0" smtClean="0"/>
              <a:t>[:</a:t>
            </a:r>
            <a:r>
              <a:rPr lang="en-US" dirty="0" err="1" smtClean="0"/>
              <a:t>alnum</a:t>
            </a:r>
            <a:r>
              <a:rPr lang="en-US" dirty="0" smtClean="0"/>
              <a:t>:] matches letters and digits</a:t>
            </a:r>
          </a:p>
          <a:p>
            <a:r>
              <a:rPr lang="en-US" dirty="0" smtClean="0"/>
              <a:t>[:space:] matches any whitespace character, except newline</a:t>
            </a:r>
          </a:p>
          <a:p>
            <a:r>
              <a:rPr lang="en-US" dirty="0" smtClean="0"/>
              <a:t>[:digit:] matches any digit</a:t>
            </a:r>
          </a:p>
          <a:p>
            <a:r>
              <a:rPr lang="en-US" dirty="0" smtClean="0"/>
              <a:t>[:</a:t>
            </a:r>
            <a:r>
              <a:rPr lang="en-US" dirty="0" err="1" smtClean="0"/>
              <a:t>punct</a:t>
            </a:r>
            <a:r>
              <a:rPr lang="en-US" dirty="0" smtClean="0"/>
              <a:t>:] matches any punctuation</a:t>
            </a:r>
          </a:p>
          <a:p>
            <a:r>
              <a:rPr lang="en-US" dirty="0" smtClean="0"/>
              <a:t>[:upper:] matches any uppercase letter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classes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[:alpha:] matches any alphabetic character</a:t>
            </a:r>
          </a:p>
          <a:p>
            <a:r>
              <a:rPr lang="en-US" dirty="0" smtClean="0"/>
              <a:t>[:</a:t>
            </a:r>
            <a:r>
              <a:rPr lang="en-US" dirty="0" err="1" smtClean="0"/>
              <a:t>alnum</a:t>
            </a:r>
            <a:r>
              <a:rPr lang="en-US" dirty="0" smtClean="0"/>
              <a:t>:] matches letters and digits</a:t>
            </a:r>
          </a:p>
          <a:p>
            <a:r>
              <a:rPr lang="en-US" dirty="0" smtClean="0"/>
              <a:t>[:space:] matches any whitespace character, except newline</a:t>
            </a:r>
          </a:p>
          <a:p>
            <a:r>
              <a:rPr lang="en-US" dirty="0" smtClean="0"/>
              <a:t>[:digit:] matches any digit</a:t>
            </a:r>
          </a:p>
          <a:p>
            <a:r>
              <a:rPr lang="en-US" dirty="0" smtClean="0"/>
              <a:t>[:</a:t>
            </a:r>
            <a:r>
              <a:rPr lang="en-US" dirty="0" err="1" smtClean="0"/>
              <a:t>punct</a:t>
            </a:r>
            <a:r>
              <a:rPr lang="en-US" dirty="0" smtClean="0"/>
              <a:t>:] matches any punctuation</a:t>
            </a:r>
          </a:p>
          <a:p>
            <a:r>
              <a:rPr lang="en-US" dirty="0" smtClean="0"/>
              <a:t>[:upper:] matches any uppercase letter</a:t>
            </a:r>
          </a:p>
          <a:p>
            <a:pPr lvl="1">
              <a:buNone/>
            </a:pPr>
            <a:r>
              <a:rPr lang="en-US" dirty="0" smtClean="0"/>
              <a:t>			[:upper:]{1,3}[:digit:]{3}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Regexps</a:t>
            </a:r>
            <a:r>
              <a:rPr lang="en-US" dirty="0" smtClean="0"/>
              <a:t> in </a:t>
            </a:r>
            <a:r>
              <a:rPr lang="en-US" dirty="0" err="1" smtClean="0"/>
              <a:t>awk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expression in </a:t>
            </a:r>
            <a:r>
              <a:rPr lang="en-US" dirty="0" err="1" smtClean="0"/>
              <a:t>awk</a:t>
            </a:r>
            <a:r>
              <a:rPr lang="en-US" dirty="0" smtClean="0"/>
              <a:t> are typically delimited by forward slashes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/ATG[ACGT]+((TA[GA])|(TGA))/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can use </a:t>
            </a:r>
            <a:r>
              <a:rPr lang="en-US" dirty="0" err="1" smtClean="0"/>
              <a:t>regexps</a:t>
            </a:r>
            <a:r>
              <a:rPr lang="en-US" dirty="0" smtClean="0"/>
              <a:t> to select records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/^S+CM+/	{print}</a:t>
            </a:r>
          </a:p>
          <a:p>
            <a:r>
              <a:rPr lang="en-US" dirty="0" smtClean="0"/>
              <a:t>Can also use </a:t>
            </a:r>
            <a:r>
              <a:rPr lang="en-US" dirty="0" err="1" smtClean="0"/>
              <a:t>regexps</a:t>
            </a:r>
            <a:r>
              <a:rPr lang="en-US" dirty="0" smtClean="0"/>
              <a:t> to select subsequences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Regexps</a:t>
            </a:r>
            <a:r>
              <a:rPr lang="en-US" dirty="0" smtClean="0"/>
              <a:t> in </a:t>
            </a:r>
            <a:r>
              <a:rPr lang="en-US" dirty="0" err="1" smtClean="0"/>
              <a:t>awk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{</a:t>
            </a:r>
            <a:r>
              <a:rPr lang="en-US" dirty="0" err="1" smtClean="0"/>
              <a:t>gsub</a:t>
            </a:r>
            <a:r>
              <a:rPr lang="en-US" dirty="0" smtClean="0"/>
              <a:t>(/ATG/,”M”); print;}</a:t>
            </a:r>
          </a:p>
          <a:p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match($0,/^M.*AAA/);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print </a:t>
            </a:r>
            <a:r>
              <a:rPr lang="en-US" dirty="0" err="1" smtClean="0"/>
              <a:t>substr</a:t>
            </a:r>
            <a:r>
              <a:rPr lang="en-US" dirty="0" smtClean="0"/>
              <a:t>($0, RSTART, RLENGTH);</a:t>
            </a:r>
          </a:p>
          <a:p>
            <a:pPr>
              <a:buNone/>
            </a:pPr>
            <a:r>
              <a:rPr lang="en-US" dirty="0" smtClean="0"/>
              <a:t>	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match($0,/^S+CM+/){match($0,/^S+C/);print RLENGTH;}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functions in </a:t>
            </a:r>
            <a:r>
              <a:rPr lang="en-US" dirty="0" err="1" smtClean="0"/>
              <a:t>awk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gsub</a:t>
            </a:r>
            <a:r>
              <a:rPr lang="en-US" dirty="0" smtClean="0"/>
              <a:t>(r, s [,t])</a:t>
            </a:r>
          </a:p>
          <a:p>
            <a:pPr lvl="1"/>
            <a:r>
              <a:rPr lang="en-US" dirty="0" smtClean="0"/>
              <a:t>Substitute all occurrences of r with s [in t]</a:t>
            </a:r>
          </a:p>
          <a:p>
            <a:r>
              <a:rPr lang="en-US" dirty="0" smtClean="0"/>
              <a:t>s</a:t>
            </a:r>
            <a:r>
              <a:rPr lang="en-US" dirty="0" smtClean="0"/>
              <a:t>ub(r, s [,t])</a:t>
            </a:r>
          </a:p>
          <a:p>
            <a:pPr lvl="1"/>
            <a:r>
              <a:rPr lang="en-US" dirty="0" smtClean="0"/>
              <a:t>Substitute first occurrence of r with s [in t]</a:t>
            </a:r>
          </a:p>
          <a:p>
            <a:r>
              <a:rPr lang="en-US" dirty="0" smtClean="0"/>
              <a:t>m</a:t>
            </a:r>
            <a:r>
              <a:rPr lang="en-US" dirty="0" smtClean="0"/>
              <a:t>atch(s, r)</a:t>
            </a:r>
          </a:p>
          <a:p>
            <a:pPr lvl="1"/>
            <a:r>
              <a:rPr lang="en-US" dirty="0" smtClean="0"/>
              <a:t>Return index of first occurrence of r in s, and make RSTART equal to that index and RLENGTH equal to the length of the matched substring; return 0 if not found</a:t>
            </a:r>
          </a:p>
          <a:p>
            <a:r>
              <a:rPr lang="en-US" dirty="0" smtClean="0"/>
              <a:t>l</a:t>
            </a:r>
            <a:r>
              <a:rPr lang="en-US" dirty="0" smtClean="0"/>
              <a:t>ength([s])</a:t>
            </a:r>
          </a:p>
          <a:p>
            <a:pPr lvl="1"/>
            <a:r>
              <a:rPr lang="en-US" dirty="0" smtClean="0"/>
              <a:t>Return length of s (or of $0 if s not supplied)</a:t>
            </a:r>
          </a:p>
          <a:p>
            <a:r>
              <a:rPr lang="en-US" dirty="0" smtClean="0"/>
              <a:t>index(s, t)</a:t>
            </a:r>
          </a:p>
          <a:p>
            <a:pPr lvl="1"/>
            <a:r>
              <a:rPr lang="en-US" dirty="0" smtClean="0"/>
              <a:t>Return index of first occurrence of t in s (or 0 if not found)</a:t>
            </a:r>
          </a:p>
          <a:p>
            <a:r>
              <a:rPr lang="en-US" dirty="0" err="1" smtClean="0"/>
              <a:t>t</a:t>
            </a:r>
            <a:r>
              <a:rPr lang="en-US" dirty="0" err="1" smtClean="0"/>
              <a:t>oupper</a:t>
            </a:r>
            <a:r>
              <a:rPr lang="en-US" dirty="0" smtClean="0"/>
              <a:t>(s)</a:t>
            </a:r>
          </a:p>
          <a:p>
            <a:pPr lvl="1"/>
            <a:r>
              <a:rPr lang="en-US" dirty="0" smtClean="0"/>
              <a:t>Return s with all letters in uppercase</a:t>
            </a:r>
          </a:p>
          <a:p>
            <a:r>
              <a:rPr lang="en-US" dirty="0" err="1" smtClean="0"/>
              <a:t>s</a:t>
            </a:r>
            <a:r>
              <a:rPr lang="en-US" dirty="0" err="1" smtClean="0"/>
              <a:t>ubstr</a:t>
            </a:r>
            <a:r>
              <a:rPr lang="en-US" dirty="0" smtClean="0"/>
              <a:t>(s, </a:t>
            </a:r>
            <a:r>
              <a:rPr lang="en-US" dirty="0" err="1" smtClean="0"/>
              <a:t>i</a:t>
            </a:r>
            <a:r>
              <a:rPr lang="en-US" dirty="0" smtClean="0"/>
              <a:t> [,n])</a:t>
            </a:r>
          </a:p>
          <a:p>
            <a:pPr lvl="1"/>
            <a:r>
              <a:rPr lang="en-US" dirty="0" smtClean="0"/>
              <a:t>Return substring of s starting at </a:t>
            </a:r>
            <a:r>
              <a:rPr lang="en-US" dirty="0" err="1" smtClean="0"/>
              <a:t>i-th</a:t>
            </a:r>
            <a:r>
              <a:rPr lang="en-US" dirty="0" smtClean="0"/>
              <a:t> position (for the following n characters)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in </a:t>
            </a:r>
            <a:r>
              <a:rPr lang="en-US" dirty="0" err="1" smtClean="0"/>
              <a:t>awk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+, -, *, /, %</a:t>
            </a:r>
          </a:p>
          <a:p>
            <a:pPr lvl="1">
              <a:buNone/>
            </a:pPr>
            <a:r>
              <a:rPr lang="en-US" dirty="0" smtClean="0"/>
              <a:t>{t = $1 * 4 - $3; print t % 2;}</a:t>
            </a:r>
          </a:p>
          <a:p>
            <a:r>
              <a:rPr lang="en-US" dirty="0" smtClean="0"/>
              <a:t>++, --</a:t>
            </a:r>
          </a:p>
          <a:p>
            <a:pPr lvl="1">
              <a:buNone/>
            </a:pPr>
            <a:r>
              <a:rPr lang="en-US" dirty="0" smtClean="0"/>
              <a:t>m</a:t>
            </a:r>
            <a:r>
              <a:rPr lang="en-US" dirty="0" smtClean="0"/>
              <a:t>atch($NF, /^ATG/)&gt;0 {t++;}END{print t/NR}</a:t>
            </a:r>
          </a:p>
          <a:p>
            <a:r>
              <a:rPr lang="en-US" dirty="0" smtClean="0"/>
              <a:t>^ or **</a:t>
            </a:r>
          </a:p>
          <a:p>
            <a:r>
              <a:rPr lang="en-US" dirty="0" smtClean="0"/>
              <a:t>+=, -=, /=, *=, %=      shorthand arithmetic</a:t>
            </a:r>
          </a:p>
          <a:p>
            <a:r>
              <a:rPr lang="en-US" dirty="0" err="1" smtClean="0"/>
              <a:t>s</a:t>
            </a:r>
            <a:r>
              <a:rPr lang="en-US" dirty="0" err="1" smtClean="0"/>
              <a:t>qrt</a:t>
            </a:r>
            <a:r>
              <a:rPr lang="en-US" dirty="0" smtClean="0"/>
              <a:t>(n), abs(n), log(n), exp(n), </a:t>
            </a:r>
            <a:r>
              <a:rPr lang="en-US" dirty="0" err="1" smtClean="0"/>
              <a:t>cos</a:t>
            </a:r>
            <a:r>
              <a:rPr lang="en-US" dirty="0" smtClean="0"/>
              <a:t>(n), </a:t>
            </a:r>
            <a:r>
              <a:rPr lang="en-US" dirty="0" err="1" smtClean="0"/>
              <a:t>int</a:t>
            </a:r>
            <a:r>
              <a:rPr lang="en-US" dirty="0" smtClean="0"/>
              <a:t>(n)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Actions/statements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f (</a:t>
            </a:r>
            <a:r>
              <a:rPr lang="en-US" dirty="0" err="1" smtClean="0"/>
              <a:t>cond</a:t>
            </a:r>
            <a:r>
              <a:rPr lang="en-US" dirty="0" smtClean="0"/>
              <a:t>) stmt;</a:t>
            </a:r>
          </a:p>
          <a:p>
            <a:pPr lvl="1">
              <a:buNone/>
            </a:pPr>
            <a:r>
              <a:rPr lang="en-US" dirty="0" smtClean="0"/>
              <a:t>	if ($1 &gt; 10) t++;</a:t>
            </a:r>
          </a:p>
          <a:p>
            <a:r>
              <a:rPr lang="en-US" dirty="0" smtClean="0"/>
              <a:t>i</a:t>
            </a:r>
            <a:r>
              <a:rPr lang="en-US" dirty="0" smtClean="0"/>
              <a:t>f (</a:t>
            </a:r>
            <a:r>
              <a:rPr lang="en-US" dirty="0" err="1" smtClean="0"/>
              <a:t>cond</a:t>
            </a:r>
            <a:r>
              <a:rPr lang="en-US" dirty="0" smtClean="0"/>
              <a:t>) stmt1; else stmt2;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if ($2 &lt; $1){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tmp</a:t>
            </a:r>
            <a:r>
              <a:rPr lang="en-US" dirty="0" smtClean="0"/>
              <a:t> = $1;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		$1 = $2;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		$2 = </a:t>
            </a:r>
            <a:r>
              <a:rPr lang="en-US" dirty="0" err="1" smtClean="0"/>
              <a:t>tmp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}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else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		t++;</a:t>
            </a:r>
          </a:p>
          <a:p>
            <a:r>
              <a:rPr lang="en-US" dirty="0" smtClean="0"/>
              <a:t>f</a:t>
            </a:r>
            <a:r>
              <a:rPr lang="en-US" dirty="0" smtClean="0"/>
              <a:t>or( expr1; expr2; expr3)</a:t>
            </a:r>
          </a:p>
          <a:p>
            <a:pPr lvl="1"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=1;i&lt;=NF; </a:t>
            </a:r>
            <a:r>
              <a:rPr lang="en-US" dirty="0" err="1" smtClean="0"/>
              <a:t>i</a:t>
            </a:r>
            <a:r>
              <a:rPr lang="en-US" dirty="0" smtClean="0"/>
              <a:t>++) print $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r>
              <a:rPr lang="en-US" dirty="0" smtClean="0"/>
              <a:t>w</a:t>
            </a:r>
            <a:r>
              <a:rPr lang="en-US" dirty="0" smtClean="0"/>
              <a:t>hile (</a:t>
            </a:r>
            <a:r>
              <a:rPr lang="en-US" dirty="0" err="1" smtClean="0"/>
              <a:t>cond</a:t>
            </a:r>
            <a:r>
              <a:rPr lang="en-US" dirty="0" smtClean="0"/>
              <a:t>) stmt;</a:t>
            </a:r>
          </a:p>
          <a:p>
            <a:pPr lvl="1">
              <a:buNone/>
            </a:pPr>
            <a:r>
              <a:rPr lang="en-US" dirty="0" err="1" smtClean="0"/>
              <a:t>i</a:t>
            </a:r>
            <a:r>
              <a:rPr lang="en-US" dirty="0" smtClean="0"/>
              <a:t>=2;</a:t>
            </a:r>
          </a:p>
          <a:p>
            <a:pPr lvl="1">
              <a:buNone/>
            </a:pPr>
            <a:r>
              <a:rPr lang="en-US" dirty="0" smtClean="0"/>
              <a:t>while (</a:t>
            </a:r>
            <a:r>
              <a:rPr lang="en-US" dirty="0" err="1" smtClean="0"/>
              <a:t>i</a:t>
            </a:r>
            <a:r>
              <a:rPr lang="en-US" dirty="0" smtClean="0"/>
              <a:t>&lt;=NF &amp;&amp; $</a:t>
            </a:r>
            <a:r>
              <a:rPr lang="en-US" dirty="0" err="1" smtClean="0"/>
              <a:t>i</a:t>
            </a:r>
            <a:r>
              <a:rPr lang="en-US" dirty="0" smtClean="0"/>
              <a:t> != $1) </a:t>
            </a:r>
            <a:r>
              <a:rPr lang="en-US" dirty="0" err="1" smtClean="0"/>
              <a:t>i</a:t>
            </a:r>
            <a:r>
              <a:rPr lang="en-US" dirty="0" smtClean="0"/>
              <a:t>++;</a:t>
            </a:r>
          </a:p>
          <a:p>
            <a:r>
              <a:rPr lang="en-US" dirty="0" smtClean="0"/>
              <a:t>b</a:t>
            </a:r>
            <a:r>
              <a:rPr lang="en-US" dirty="0" smtClean="0"/>
              <a:t>reak</a:t>
            </a:r>
          </a:p>
          <a:p>
            <a:r>
              <a:rPr lang="en-US" dirty="0" smtClean="0"/>
              <a:t>exit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User-defined functions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e.g.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$1 ~ /^[0-9]+$/ {print </a:t>
            </a:r>
            <a:r>
              <a:rPr lang="en-US" dirty="0" err="1" smtClean="0"/>
              <a:t>myfun</a:t>
            </a:r>
            <a:r>
              <a:rPr lang="en-US" dirty="0" smtClean="0"/>
              <a:t>($1)}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function </a:t>
            </a:r>
            <a:r>
              <a:rPr lang="en-US" dirty="0" err="1" smtClean="0"/>
              <a:t>myfun</a:t>
            </a:r>
            <a:r>
              <a:rPr lang="en-US" dirty="0" smtClean="0"/>
              <a:t>(x){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if (x % 2 == 0) return “EVEN”;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return “ODD”;</a:t>
            </a:r>
          </a:p>
          <a:p>
            <a:pPr>
              <a:buNone/>
            </a:pPr>
            <a:r>
              <a:rPr lang="en-US" dirty="0" smtClean="0"/>
              <a:t>	}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sequence analysis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Strings of nucleotides</a:t>
            </a:r>
          </a:p>
          <a:p>
            <a:r>
              <a:rPr lang="en-US" dirty="0" smtClean="0"/>
              <a:t>Strings of amino residues (acids after losing a few atoms)</a:t>
            </a:r>
          </a:p>
          <a:p>
            <a:endParaRPr lang="en-US" dirty="0"/>
          </a:p>
          <a:p>
            <a:r>
              <a:rPr lang="en-US" i="1" dirty="0" smtClean="0"/>
              <a:t>Strings!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Data is data</a:t>
            </a:r>
          </a:p>
          <a:p>
            <a:endParaRPr lang="en-N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Gawk – much, much more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Awk</a:t>
            </a:r>
            <a:r>
              <a:rPr lang="en-US" dirty="0" smtClean="0"/>
              <a:t> is Turing Complete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can compute anything that is computable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Many more features: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arrays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split(s, a, r)		split string s into fields separated by r and place fields in 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for (x in a) print a[x]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ranges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“&lt;xml-tag&gt;”,”&lt;\xml-tag&gt;” {print}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output functions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printf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printf</a:t>
            </a:r>
            <a:r>
              <a:rPr lang="en-US" dirty="0" smtClean="0"/>
              <a:t> </a:t>
            </a:r>
            <a:r>
              <a:rPr lang="en-US" dirty="0" err="1" smtClean="0"/>
              <a:t>fmt</a:t>
            </a:r>
            <a:r>
              <a:rPr lang="en-US" dirty="0" smtClean="0"/>
              <a:t>, data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print data &gt; file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print $1 | “sort”</a:t>
            </a:r>
          </a:p>
          <a:p>
            <a:pPr>
              <a:buNone/>
            </a:pPr>
            <a:r>
              <a:rPr lang="en-US" dirty="0" smtClean="0"/>
              <a:t>		next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nextfile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built-in variables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OFS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FILENAME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IGNORECASE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CONVFMT = “%f2.2”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634" y="620688"/>
            <a:ext cx="4846646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codons</a:t>
            </a:r>
            <a:endParaRPr lang="en-N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642445" cy="426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codons</a:t>
            </a:r>
            <a:endParaRPr lang="en-NZ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272808" cy="471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1274</Words>
  <Application>Microsoft Office PowerPoint</Application>
  <PresentationFormat>On-screen Show (4:3)</PresentationFormat>
  <Paragraphs>468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Sequence analysis</vt:lpstr>
      <vt:lpstr>combinatorics</vt:lpstr>
      <vt:lpstr>dna</vt:lpstr>
      <vt:lpstr>proteins</vt:lpstr>
      <vt:lpstr>Sequence analysis </vt:lpstr>
      <vt:lpstr>Primary sequence analysis</vt:lpstr>
      <vt:lpstr>Slide 7</vt:lpstr>
      <vt:lpstr>codons</vt:lpstr>
      <vt:lpstr>codons</vt:lpstr>
      <vt:lpstr>A gene</vt:lpstr>
      <vt:lpstr>Slide 11</vt:lpstr>
      <vt:lpstr>Slide 12</vt:lpstr>
      <vt:lpstr>Slide 13</vt:lpstr>
      <vt:lpstr>Slide 14</vt:lpstr>
      <vt:lpstr>Slide 15</vt:lpstr>
      <vt:lpstr>How long is a protein?</vt:lpstr>
      <vt:lpstr>Primary sequence</vt:lpstr>
      <vt:lpstr>Primary sequence</vt:lpstr>
      <vt:lpstr>Signal peptide</vt:lpstr>
      <vt:lpstr>Signal peptide</vt:lpstr>
      <vt:lpstr>Slide 21</vt:lpstr>
      <vt:lpstr>Signal peptide</vt:lpstr>
      <vt:lpstr>Raw data</vt:lpstr>
      <vt:lpstr>Relevant data</vt:lpstr>
      <vt:lpstr>Separate signal peptide</vt:lpstr>
      <vt:lpstr>Find the end of the signal peptide</vt:lpstr>
      <vt:lpstr>position</vt:lpstr>
      <vt:lpstr>pattern</vt:lpstr>
      <vt:lpstr>pattern</vt:lpstr>
      <vt:lpstr>pattern</vt:lpstr>
      <vt:lpstr>pattern</vt:lpstr>
      <vt:lpstr>pattern</vt:lpstr>
      <vt:lpstr>Slide 33</vt:lpstr>
      <vt:lpstr>Slide 34</vt:lpstr>
      <vt:lpstr>AA properties</vt:lpstr>
      <vt:lpstr>Slide 36</vt:lpstr>
      <vt:lpstr>Regional characteristics</vt:lpstr>
      <vt:lpstr>Regional characteristics</vt:lpstr>
      <vt:lpstr>Regional characteristics</vt:lpstr>
      <vt:lpstr>Regional characteristics</vt:lpstr>
      <vt:lpstr>awk</vt:lpstr>
      <vt:lpstr>awk</vt:lpstr>
      <vt:lpstr>awk</vt:lpstr>
      <vt:lpstr>awk</vt:lpstr>
      <vt:lpstr>awk</vt:lpstr>
      <vt:lpstr>Regular expressions</vt:lpstr>
      <vt:lpstr>regexps</vt:lpstr>
      <vt:lpstr>regexps</vt:lpstr>
      <vt:lpstr>regexps</vt:lpstr>
      <vt:lpstr>regexps</vt:lpstr>
      <vt:lpstr>Special characters</vt:lpstr>
      <vt:lpstr>Character classes</vt:lpstr>
      <vt:lpstr>Character classes</vt:lpstr>
      <vt:lpstr>Regexps in awk</vt:lpstr>
      <vt:lpstr>Regexps in awk</vt:lpstr>
      <vt:lpstr>String functions in awk</vt:lpstr>
      <vt:lpstr>Math in awk</vt:lpstr>
      <vt:lpstr>Actions/statements</vt:lpstr>
      <vt:lpstr>User-defined functions</vt:lpstr>
      <vt:lpstr>Gawk – much, much more</vt:lpstr>
    </vt:vector>
  </TitlesOfParts>
  <Company>School of Computing and Mathematical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 analysis</dc:title>
  <dc:creator>tcs-admin</dc:creator>
  <cp:lastModifiedBy>tcs</cp:lastModifiedBy>
  <cp:revision>54</cp:revision>
  <dcterms:created xsi:type="dcterms:W3CDTF">2011-03-06T08:53:39Z</dcterms:created>
  <dcterms:modified xsi:type="dcterms:W3CDTF">2011-04-03T22:31:43Z</dcterms:modified>
</cp:coreProperties>
</file>